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4" r:id="rId6"/>
    <p:sldId id="259" r:id="rId7"/>
    <p:sldId id="266" r:id="rId8"/>
    <p:sldId id="260" r:id="rId9"/>
    <p:sldId id="265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36768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04343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86009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32042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794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9639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61836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11521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7571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12615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24112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84033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764775" y="2069747"/>
            <a:ext cx="7938900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6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 b="1" spc="300" dirty="0" err="1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Мнемокарты</a:t>
            </a:r>
            <a:r>
              <a:rPr lang="ru-RU" sz="3200" b="1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</a:p>
          <a:p>
            <a:pPr lvl="0" algn="ctr">
              <a:buSzPts val="3200"/>
            </a:pPr>
            <a:r>
              <a:rPr lang="ru-RU" sz="1600" i="1" u="sng" dirty="0">
                <a:solidFill>
                  <a:srgbClr val="1F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применительно к изучению темы «Причастный оборот»</a:t>
            </a:r>
            <a:endParaRPr sz="1600" i="1" u="sng" strike="noStrike" cap="none" dirty="0">
              <a:solidFill>
                <a:srgbClr val="1F38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7680960" y="4809743"/>
            <a:ext cx="4361688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Кладничкина Дарья Юрьевна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МБОУ «Гимназия №1», г.о. Балашиха 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5647284" y="726525"/>
            <a:ext cx="2693940" cy="802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15384" y="1618488"/>
            <a:ext cx="7735823" cy="4439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 </a:t>
            </a:r>
            <a:r>
              <a:rPr lang="ru-RU" dirty="0" smtClean="0"/>
              <a:t>Эффективность </a:t>
            </a:r>
            <a:r>
              <a:rPr lang="ru-RU" dirty="0"/>
              <a:t>запоминания. Яркий визуальный образ («король и стража», «поезд», «светофор») работает как «крючок» для памяти. Ученики запоминают не абстрактную формулировку, а сюжет, который автоматически разворачивается в нужное правило в момент выполнения контрольной работы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/>
              <a:t>2. </a:t>
            </a:r>
            <a:r>
              <a:rPr lang="ru-RU" dirty="0"/>
              <a:t>Снятие когнитивного напряжения. Тема обособления причастных оборотов традиционно считается сложной из-за необходимости одновременно выполнять несколько операций (найти причастие, найти зависимые слова, найти определяемое слово, определить позицию). </a:t>
            </a:r>
            <a:r>
              <a:rPr lang="ru-RU" dirty="0" err="1"/>
              <a:t>Мнемокарта</a:t>
            </a:r>
            <a:r>
              <a:rPr lang="ru-RU" dirty="0"/>
              <a:t> визуально «раскладывает» этот алгоритм на простые шаги, снижая тревожность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/>
              <a:t>3. </a:t>
            </a:r>
            <a:r>
              <a:rPr lang="ru-RU" dirty="0"/>
              <a:t>Развитие </a:t>
            </a:r>
            <a:r>
              <a:rPr lang="ru-RU" dirty="0" err="1"/>
              <a:t>метапредметных</a:t>
            </a:r>
            <a:r>
              <a:rPr lang="ru-RU" dirty="0"/>
              <a:t> навыков. Работа над созданием </a:t>
            </a:r>
            <a:r>
              <a:rPr lang="ru-RU" dirty="0" err="1"/>
              <a:t>мнемокарты</a:t>
            </a:r>
            <a:r>
              <a:rPr lang="ru-RU" dirty="0"/>
              <a:t> развивает навыки смыслового чтения, анализа, синтеза, графического моделирования и работы в команде. Ученики учатся выделять главное и отсекать второстепенное — навык, необходимый не только на русском языке, но и на любом другом предмете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/>
              <a:t>4. </a:t>
            </a:r>
            <a:r>
              <a:rPr lang="ru-RU" dirty="0"/>
              <a:t>Долговременный эффект. Созданные коллективным творчеством карты остаются в классе на протяжении всего изучения темы (и даже после). Учитель может обращаться к ним при повторении материала в старших классах (например, при подготовке к ОГЭ/ЕГЭ по теме «Обособленные определения»), что экономит время на актуализацию знаний.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" y="2174608"/>
            <a:ext cx="4029741" cy="29003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861446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0" y="1690825"/>
            <a:ext cx="12192000" cy="4683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Цель</a:t>
            </a:r>
            <a:r>
              <a:rPr lang="ru-RU" dirty="0"/>
              <a:t>: </a:t>
            </a: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2900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900" dirty="0" smtClean="0"/>
              <a:t>Сформировать </a:t>
            </a:r>
            <a:r>
              <a:rPr lang="ru-RU" sz="2900" dirty="0"/>
              <a:t>у обучающихся устойчивый зрительный образ правила обособления причастного оборота, перевести абстрактное грамматическое правило в долговременную память через визуализацию, ассоциации и коллективную творческую деятельность.</a:t>
            </a:r>
            <a:endParaRPr sz="2900" dirty="0">
              <a:solidFill>
                <a:schemeClr val="tx1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114300" indent="0">
              <a:buNone/>
            </a:pPr>
            <a:r>
              <a:rPr lang="ru-RU" dirty="0"/>
              <a:t>Задачи: </a:t>
            </a:r>
            <a:endParaRPr lang="ru-RU" dirty="0" smtClean="0"/>
          </a:p>
          <a:p>
            <a:pPr marL="114300" indent="0">
              <a:buNone/>
            </a:pPr>
            <a:r>
              <a:rPr lang="ru-RU" dirty="0" smtClean="0"/>
              <a:t>1</a:t>
            </a:r>
            <a:r>
              <a:rPr lang="ru-RU" dirty="0"/>
              <a:t>. Образовательные:</a:t>
            </a:r>
          </a:p>
          <a:p>
            <a:pPr marL="114300" indent="0">
              <a:buNone/>
            </a:pPr>
            <a:r>
              <a:rPr lang="ru-RU" dirty="0"/>
              <a:t>   · Обеспечить осознанное усвоение алгоритма нахождения причастного оборота и определяемого слова.</a:t>
            </a:r>
          </a:p>
          <a:p>
            <a:pPr marL="114300" indent="0">
              <a:buNone/>
            </a:pPr>
            <a:r>
              <a:rPr lang="ru-RU" dirty="0"/>
              <a:t>   · Сформировать умение графически моделировать синтаксическую конструкцию.</a:t>
            </a:r>
          </a:p>
          <a:p>
            <a:pPr marL="114300" indent="0">
              <a:buNone/>
            </a:pPr>
            <a:r>
              <a:rPr lang="ru-RU" dirty="0"/>
              <a:t>2. Развивающие:</a:t>
            </a:r>
          </a:p>
          <a:p>
            <a:pPr marL="114300" indent="0">
              <a:buNone/>
            </a:pPr>
            <a:r>
              <a:rPr lang="ru-RU" dirty="0"/>
              <a:t>   · Развить визуальное и ассоциативное мышление.</a:t>
            </a:r>
          </a:p>
          <a:p>
            <a:pPr marL="114300" indent="0">
              <a:buNone/>
            </a:pPr>
            <a:r>
              <a:rPr lang="ru-RU" dirty="0"/>
              <a:t>   · Развить навык смыслового свертывания информации (перевод текста правила в схему-образ).</a:t>
            </a:r>
          </a:p>
          <a:p>
            <a:pPr marL="114300" indent="0">
              <a:buNone/>
            </a:pPr>
            <a:r>
              <a:rPr lang="ru-RU" dirty="0"/>
              <a:t>   · Развить коммуникативные навыки в процессе групповой работы.</a:t>
            </a:r>
          </a:p>
          <a:p>
            <a:pPr marL="114300" indent="0">
              <a:buNone/>
            </a:pPr>
            <a:r>
              <a:rPr lang="ru-RU" dirty="0"/>
              <a:t>3. Воспитательные:</a:t>
            </a:r>
          </a:p>
          <a:p>
            <a:pPr marL="114300" indent="0">
              <a:buNone/>
            </a:pPr>
            <a:r>
              <a:rPr lang="ru-RU" dirty="0"/>
              <a:t>   · Снизить уровень тревожности перед изучением сложной пунктуационной темы через игровую и творческую форму.</a:t>
            </a:r>
          </a:p>
          <a:p>
            <a:pPr marL="114300" indent="0">
              <a:buNone/>
            </a:pPr>
            <a:r>
              <a:rPr lang="ru-RU" dirty="0"/>
              <a:t>   · Формировать умение аргументировать свою точку зрения при защите созданного продукта.</a:t>
            </a: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5997089" cy="3170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</a:rPr>
              <a:t>Мнемотехника (от греч. </a:t>
            </a:r>
            <a:r>
              <a:rPr lang="ru-RU" dirty="0" err="1">
                <a:solidFill>
                  <a:schemeClr val="tx1"/>
                </a:solidFill>
              </a:rPr>
              <a:t>mnemonikon</a:t>
            </a:r>
            <a:r>
              <a:rPr lang="ru-RU" dirty="0">
                <a:solidFill>
                  <a:schemeClr val="tx1"/>
                </a:solidFill>
              </a:rPr>
              <a:t> — искусство запоминания) — это система методов и приемов, облегчающих запоминание за счет создания искусственных ассоциаций.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b="0" i="0" dirty="0">
              <a:solidFill>
                <a:schemeClr val="tx1"/>
              </a:solidFill>
              <a:effectLst/>
              <a:latin typeface="YS Ge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381" y="1266606"/>
            <a:ext cx="4736987" cy="47501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  <a:latin typeface="YS Geo"/>
              </a:rPr>
              <a:t>В рамках методики «</a:t>
            </a:r>
            <a:r>
              <a:rPr lang="ru-RU" dirty="0" err="1">
                <a:solidFill>
                  <a:schemeClr val="tx1"/>
                </a:solidFill>
                <a:latin typeface="YS Geo"/>
              </a:rPr>
              <a:t>Мнемокарты</a:t>
            </a:r>
            <a:r>
              <a:rPr lang="ru-RU" dirty="0">
                <a:solidFill>
                  <a:schemeClr val="tx1"/>
                </a:solidFill>
                <a:latin typeface="YS Geo"/>
              </a:rPr>
              <a:t>» (или «</a:t>
            </a:r>
            <a:r>
              <a:rPr lang="ru-RU" dirty="0" err="1">
                <a:solidFill>
                  <a:schemeClr val="tx1"/>
                </a:solidFill>
                <a:latin typeface="YS Geo"/>
              </a:rPr>
              <a:t>mind</a:t>
            </a:r>
            <a:r>
              <a:rPr lang="ru-RU" dirty="0">
                <a:solidFill>
                  <a:schemeClr val="tx1"/>
                </a:solidFill>
                <a:latin typeface="YS Geo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YS Geo"/>
              </a:rPr>
              <a:t>mapping</a:t>
            </a:r>
            <a:r>
              <a:rPr lang="ru-RU" dirty="0">
                <a:solidFill>
                  <a:schemeClr val="tx1"/>
                </a:solidFill>
                <a:latin typeface="YS Geo"/>
              </a:rPr>
              <a:t>» в педагогической интерпретации) используется принцип визуализации логико-синтаксических связей. В отличие от обычной схемы в учебнике, </a:t>
            </a:r>
            <a:r>
              <a:rPr lang="ru-RU" dirty="0" err="1">
                <a:solidFill>
                  <a:schemeClr val="tx1"/>
                </a:solidFill>
                <a:latin typeface="YS Geo"/>
              </a:rPr>
              <a:t>мнемокарта</a:t>
            </a:r>
            <a:r>
              <a:rPr lang="ru-RU" dirty="0">
                <a:solidFill>
                  <a:schemeClr val="tx1"/>
                </a:solidFill>
                <a:latin typeface="YS Geo"/>
              </a:rPr>
              <a:t>:</a:t>
            </a:r>
          </a:p>
          <a:p>
            <a:pPr marL="114300" indent="0">
              <a:buNone/>
            </a:pPr>
            <a:endParaRPr lang="ru-RU" dirty="0">
              <a:solidFill>
                <a:schemeClr val="tx1"/>
              </a:solidFill>
              <a:latin typeface="YS Geo"/>
            </a:endParaRPr>
          </a:p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  <a:latin typeface="YS Geo"/>
              </a:rPr>
              <a:t>· создается самими учениками, а не дается в готовом виде;</a:t>
            </a:r>
          </a:p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  <a:latin typeface="YS Geo"/>
              </a:rPr>
              <a:t>· включает яркие визуальные образы (персонажи, цвета, формы), которые становятся «якорями» для памяти;</a:t>
            </a:r>
          </a:p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  <a:latin typeface="YS Geo"/>
              </a:rPr>
              <a:t>· соединяет левое полушарие (логика, схема, алгоритм) и правое полушарие (образ, цвет, эмоция) в единый акт запоминания.</a:t>
            </a:r>
            <a:endParaRPr lang="ru-RU" b="0" i="0" dirty="0">
              <a:solidFill>
                <a:schemeClr val="tx1"/>
              </a:solidFill>
              <a:effectLst/>
              <a:latin typeface="YS Geo"/>
            </a:endParaRPr>
          </a:p>
        </p:txBody>
      </p:sp>
    </p:spTree>
    <p:extLst>
      <p:ext uri="{BB962C8B-B14F-4D97-AF65-F5344CB8AC3E}">
        <p14:creationId xmlns:p14="http://schemas.microsoft.com/office/powerpoint/2010/main" val="659334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0173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 algn="ctr">
              <a:buNone/>
            </a:pPr>
            <a:r>
              <a:rPr lang="ru-RU" dirty="0">
                <a:solidFill>
                  <a:schemeClr val="tx1"/>
                </a:solidFill>
                <a:latin typeface="YS Geo"/>
              </a:rPr>
              <a:t>Психологическая основа</a:t>
            </a:r>
            <a:r>
              <a:rPr lang="ru-RU" dirty="0" smtClean="0">
                <a:solidFill>
                  <a:schemeClr val="tx1"/>
                </a:solidFill>
                <a:latin typeface="YS Geo"/>
              </a:rPr>
              <a:t>:</a:t>
            </a:r>
          </a:p>
          <a:p>
            <a:pPr marL="114300" indent="0" algn="ctr">
              <a:buNone/>
            </a:pPr>
            <a:endParaRPr lang="ru-RU" dirty="0">
              <a:solidFill>
                <a:schemeClr val="tx1"/>
              </a:solidFill>
              <a:latin typeface="YS Geo"/>
            </a:endParaRPr>
          </a:p>
          <a:p>
            <a:pPr marL="114300" indent="0">
              <a:buNone/>
            </a:pPr>
            <a:r>
              <a:rPr lang="ru-RU" dirty="0">
                <a:solidFill>
                  <a:schemeClr val="tx1"/>
                </a:solidFill>
                <a:latin typeface="YS Geo"/>
              </a:rPr>
              <a:t>Чем более необычным, эмоционально окрашенным и личностно значимым является способ кодирования информации, тем быстрее она переходит из кратковременной памяти в долговременную. Когда ученик сам придумывает образ («запятые — это стражники», «определяемое слово — это король»), он создает нейронную связь, которая активируется при любой встрече с причастным оборотом.</a:t>
            </a:r>
            <a:endParaRPr lang="ru-RU" b="0" i="0" dirty="0">
              <a:solidFill>
                <a:schemeClr val="tx1"/>
              </a:solidFill>
              <a:effectLst/>
              <a:latin typeface="YS Geo"/>
            </a:endParaRPr>
          </a:p>
        </p:txBody>
      </p:sp>
    </p:spTree>
    <p:extLst>
      <p:ext uri="{BB962C8B-B14F-4D97-AF65-F5344CB8AC3E}">
        <p14:creationId xmlns:p14="http://schemas.microsoft.com/office/powerpoint/2010/main" val="1871564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816553" y="8681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56E6D52-55C2-590B-0E42-D4D2EDC2F3DB}"/>
              </a:ext>
            </a:extLst>
          </p:cNvPr>
          <p:cNvSpPr txBox="1"/>
          <p:nvPr/>
        </p:nvSpPr>
        <p:spPr>
          <a:xfrm>
            <a:off x="1408684" y="1687010"/>
            <a:ext cx="70263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3736" y="1549850"/>
            <a:ext cx="122621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 Обеспечение наглядности абстрактного правила</a:t>
            </a:r>
          </a:p>
          <a:p>
            <a:r>
              <a:rPr lang="ru-RU" dirty="0" smtClean="0"/>
              <a:t>Превращает </a:t>
            </a:r>
            <a:r>
              <a:rPr lang="ru-RU" dirty="0"/>
              <a:t>сложное грамматическое правило в зрительный образ (цветовое кодирование, пространственное расположение, графическое выделение границ).</a:t>
            </a:r>
          </a:p>
          <a:p>
            <a:endParaRPr lang="ru-RU" dirty="0"/>
          </a:p>
          <a:p>
            <a:r>
              <a:rPr lang="ru-RU" b="1" dirty="0" smtClean="0"/>
              <a:t>2. </a:t>
            </a:r>
            <a:r>
              <a:rPr lang="ru-RU" b="1" dirty="0"/>
              <a:t>Учет разных типов </a:t>
            </a:r>
            <a:r>
              <a:rPr lang="ru-RU" b="1" dirty="0" smtClean="0"/>
              <a:t>восприятия</a:t>
            </a:r>
            <a:endParaRPr lang="ru-RU" b="1" dirty="0"/>
          </a:p>
          <a:p>
            <a:r>
              <a:rPr lang="ru-RU" dirty="0"/>
              <a:t>Одновременно задействует </a:t>
            </a:r>
            <a:r>
              <a:rPr lang="ru-RU" dirty="0" err="1"/>
              <a:t>визуалов</a:t>
            </a:r>
            <a:r>
              <a:rPr lang="ru-RU" dirty="0"/>
              <a:t> (образ), </a:t>
            </a:r>
            <a:r>
              <a:rPr lang="ru-RU" dirty="0" err="1"/>
              <a:t>кинестетиков</a:t>
            </a:r>
            <a:r>
              <a:rPr lang="ru-RU" dirty="0"/>
              <a:t> (создание карты) и </a:t>
            </a:r>
            <a:r>
              <a:rPr lang="ru-RU" dirty="0" err="1"/>
              <a:t>аудиалов</a:t>
            </a:r>
            <a:r>
              <a:rPr lang="ru-RU" dirty="0"/>
              <a:t> (обсуждение, презентация).</a:t>
            </a:r>
          </a:p>
          <a:p>
            <a:endParaRPr lang="ru-RU" dirty="0"/>
          </a:p>
          <a:p>
            <a:r>
              <a:rPr lang="ru-RU" b="1" dirty="0" smtClean="0"/>
              <a:t>3. </a:t>
            </a:r>
            <a:r>
              <a:rPr lang="ru-RU" b="1" dirty="0"/>
              <a:t>Создание ситуации </a:t>
            </a:r>
            <a:r>
              <a:rPr lang="ru-RU" b="1" dirty="0" smtClean="0"/>
              <a:t>успеха</a:t>
            </a:r>
            <a:endParaRPr lang="ru-RU" b="1" dirty="0"/>
          </a:p>
          <a:p>
            <a:r>
              <a:rPr lang="ru-RU" dirty="0"/>
              <a:t>Доступна даже слабым и тревожным ученикам, позволяет каждому проявить творческие способности.</a:t>
            </a:r>
          </a:p>
          <a:p>
            <a:endParaRPr lang="ru-RU" dirty="0"/>
          </a:p>
          <a:p>
            <a:r>
              <a:rPr lang="ru-RU" b="1" dirty="0" smtClean="0"/>
              <a:t>4. </a:t>
            </a:r>
            <a:r>
              <a:rPr lang="ru-RU" b="1" dirty="0"/>
              <a:t>Долговременное сохранение </a:t>
            </a:r>
            <a:r>
              <a:rPr lang="ru-RU" b="1" dirty="0" smtClean="0"/>
              <a:t>знаний</a:t>
            </a:r>
            <a:endParaRPr lang="ru-RU" b="1" dirty="0"/>
          </a:p>
          <a:p>
            <a:r>
              <a:rPr lang="ru-RU" dirty="0"/>
              <a:t>Визуально закодированная информация сохраняется в памяти в 3–4 раза дольше вербальной.</a:t>
            </a:r>
          </a:p>
          <a:p>
            <a:endParaRPr lang="ru-RU" dirty="0"/>
          </a:p>
          <a:p>
            <a:r>
              <a:rPr lang="ru-RU" b="1" dirty="0" smtClean="0"/>
              <a:t>5. </a:t>
            </a:r>
            <a:r>
              <a:rPr lang="ru-RU" b="1" dirty="0"/>
              <a:t>Формирование навыка </a:t>
            </a:r>
            <a:r>
              <a:rPr lang="ru-RU" b="1" dirty="0" smtClean="0"/>
              <a:t>самоконтроля</a:t>
            </a:r>
            <a:endParaRPr lang="ru-RU" b="1" dirty="0"/>
          </a:p>
          <a:p>
            <a:r>
              <a:rPr lang="ru-RU" dirty="0"/>
              <a:t>Служит инструментом самостоятельной проверки работ без постоянного обращения к учителю.</a:t>
            </a:r>
          </a:p>
          <a:p>
            <a:endParaRPr lang="ru-RU" dirty="0"/>
          </a:p>
          <a:p>
            <a:r>
              <a:rPr lang="ru-RU" b="1" dirty="0" smtClean="0"/>
              <a:t>6. </a:t>
            </a:r>
            <a:r>
              <a:rPr lang="ru-RU" b="1" dirty="0"/>
              <a:t>Создание ресурсной </a:t>
            </a:r>
            <a:r>
              <a:rPr lang="ru-RU" b="1" dirty="0" smtClean="0"/>
              <a:t>базы</a:t>
            </a:r>
            <a:endParaRPr lang="ru-RU" b="1" dirty="0"/>
          </a:p>
          <a:p>
            <a:r>
              <a:rPr lang="ru-RU" dirty="0"/>
              <a:t>Готовые карты используются для повторения, подготовки к контрольным и экзаменам (ОГЭ, ЕГЭ).</a:t>
            </a:r>
          </a:p>
          <a:p>
            <a:endParaRPr lang="ru-RU" dirty="0"/>
          </a:p>
          <a:p>
            <a:r>
              <a:rPr lang="ru-RU" b="1" dirty="0"/>
              <a:t>7</a:t>
            </a:r>
            <a:r>
              <a:rPr lang="ru-RU" b="1" dirty="0" smtClean="0"/>
              <a:t>. </a:t>
            </a:r>
            <a:r>
              <a:rPr lang="ru-RU" b="1" dirty="0"/>
              <a:t>Повышение </a:t>
            </a:r>
            <a:r>
              <a:rPr lang="ru-RU" b="1" dirty="0" smtClean="0"/>
              <a:t>мотивации</a:t>
            </a:r>
            <a:endParaRPr lang="ru-RU" b="1" dirty="0"/>
          </a:p>
          <a:p>
            <a:r>
              <a:rPr lang="ru-RU" dirty="0"/>
              <a:t>Вносит игровой и творческий элемент, снижает тревожность, формирует положительное отношение к предмету.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816553" y="8681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56E6D52-55C2-590B-0E42-D4D2EDC2F3DB}"/>
              </a:ext>
            </a:extLst>
          </p:cNvPr>
          <p:cNvSpPr txBox="1"/>
          <p:nvPr/>
        </p:nvSpPr>
        <p:spPr>
          <a:xfrm>
            <a:off x="1408684" y="1687010"/>
            <a:ext cx="70263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6280" y="1796677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Мнемокарта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— это эффективный педагогический инструмент, который решает комплекс задач: повышает качество усвоения материала (на 30–40%), формирует универсальные учебные действия, экономит учебное время, учитывает индивидуальные особенности учащихся и обеспечивает долговременное сохранение знаний. Она превращает изучение сложной грамматической темы из рутины в доступную, наглядную и творческую деятельность.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151" y="2040953"/>
            <a:ext cx="4721217" cy="353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38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86876" y="146304"/>
            <a:ext cx="663086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приема на уроке</a:t>
            </a:r>
            <a:endParaRPr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DD526D4-34CF-FD34-50AC-21F44305BAAB}"/>
              </a:ext>
            </a:extLst>
          </p:cNvPr>
          <p:cNvSpPr txBox="1"/>
          <p:nvPr/>
        </p:nvSpPr>
        <p:spPr>
          <a:xfrm>
            <a:off x="5582444" y="2299716"/>
            <a:ext cx="6098952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900" dirty="0">
                <a:solidFill>
                  <a:schemeClr val="tx1"/>
                </a:solidFill>
                <a:latin typeface="YS Geo"/>
              </a:rPr>
              <a:t>Методика «</a:t>
            </a:r>
            <a:r>
              <a:rPr lang="ru-RU" sz="2900" dirty="0" err="1">
                <a:solidFill>
                  <a:schemeClr val="tx1"/>
                </a:solidFill>
                <a:latin typeface="YS Geo"/>
              </a:rPr>
              <a:t>Мнемокарты</a:t>
            </a:r>
            <a:r>
              <a:rPr lang="ru-RU" sz="2900" dirty="0">
                <a:solidFill>
                  <a:schemeClr val="tx1"/>
                </a:solidFill>
                <a:latin typeface="YS Geo"/>
              </a:rPr>
              <a:t>» органично вписывается в этап первичного закрепления или обобщения (2–3-й урок в теме). Она требует от 15 до 25 минут времени в зависимости от сложности и формата (групповая работа или индивидуальная).</a:t>
            </a:r>
            <a:endParaRPr lang="ru-RU" sz="2900" dirty="0">
              <a:solidFill>
                <a:schemeClr val="tx1"/>
              </a:solidFill>
              <a:latin typeface="YS Ge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" y="2654611"/>
            <a:ext cx="5238750" cy="2952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86876" y="146304"/>
            <a:ext cx="663086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приема на уроке</a:t>
            </a:r>
            <a:endParaRPr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20" y="1746504"/>
            <a:ext cx="120030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/>
              <a:t>Этапы реализации:</a:t>
            </a:r>
          </a:p>
          <a:p>
            <a:endParaRPr lang="ru-RU" dirty="0"/>
          </a:p>
          <a:p>
            <a:r>
              <a:rPr lang="ru-RU" b="1" dirty="0"/>
              <a:t>1. Вводная беседа </a:t>
            </a:r>
            <a:r>
              <a:rPr lang="ru-RU" dirty="0"/>
              <a:t>(3–5 мин).</a:t>
            </a:r>
          </a:p>
          <a:p>
            <a:r>
              <a:rPr lang="ru-RU" dirty="0"/>
              <a:t>   Учитель предлагает представить, что правило нужно объяснить иностранцу, который не говорит по-русски, или нарисовать памятку для младших братьев и сестер. «Как объяснить пунктуацию без слов, только рисунками и стрелками?»</a:t>
            </a:r>
          </a:p>
          <a:p>
            <a:r>
              <a:rPr lang="ru-RU" b="1" dirty="0"/>
              <a:t>2. Деление на группы </a:t>
            </a:r>
            <a:r>
              <a:rPr lang="ru-RU" dirty="0"/>
              <a:t>(1–2 мин).</a:t>
            </a:r>
          </a:p>
          <a:p>
            <a:r>
              <a:rPr lang="ru-RU" dirty="0"/>
              <a:t>   Класс делится на группы по 3–4 человека. Каждая группа получает лист ватмана, цветные маркеры, </a:t>
            </a:r>
            <a:r>
              <a:rPr lang="ru-RU" dirty="0" err="1"/>
              <a:t>стикеры</a:t>
            </a:r>
            <a:r>
              <a:rPr lang="ru-RU" dirty="0"/>
              <a:t>.</a:t>
            </a:r>
          </a:p>
          <a:p>
            <a:r>
              <a:rPr lang="ru-RU" b="1" dirty="0"/>
              <a:t>3. Создание карты </a:t>
            </a:r>
            <a:r>
              <a:rPr lang="ru-RU" dirty="0"/>
              <a:t>(12–15 мин</a:t>
            </a:r>
            <a:r>
              <a:rPr lang="ru-RU" dirty="0" smtClean="0"/>
              <a:t>).</a:t>
            </a:r>
          </a:p>
          <a:p>
            <a:r>
              <a:rPr lang="ru-RU" dirty="0"/>
              <a:t>Учащиеся создают визуальный образ правила. Учитель выступает как консультант, направляя, но не навязывая образы. Важно, чтобы на карте были отражены:</a:t>
            </a:r>
          </a:p>
          <a:p>
            <a:r>
              <a:rPr lang="ru-RU" dirty="0"/>
              <a:t>   · способ нахождения причастного оборота;</a:t>
            </a:r>
          </a:p>
          <a:p>
            <a:r>
              <a:rPr lang="ru-RU" dirty="0"/>
              <a:t>   · обозначение определяемого слова и оборота;</a:t>
            </a:r>
          </a:p>
          <a:p>
            <a:r>
              <a:rPr lang="ru-RU" dirty="0"/>
              <a:t>   · два случая расположения (до и после);</a:t>
            </a:r>
          </a:p>
          <a:p>
            <a:r>
              <a:rPr lang="ru-RU" dirty="0"/>
              <a:t>   · постановка/отсутствие запятых;</a:t>
            </a:r>
          </a:p>
          <a:p>
            <a:r>
              <a:rPr lang="ru-RU" dirty="0"/>
              <a:t>   · исключения (если изучаются).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7632" y="4464974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4. Презентация и защита </a:t>
            </a:r>
            <a:r>
              <a:rPr lang="ru-RU" dirty="0"/>
              <a:t>(5–7 мин).</a:t>
            </a:r>
          </a:p>
          <a:p>
            <a:r>
              <a:rPr lang="ru-RU" dirty="0"/>
              <a:t>   Один представитель от группы объясняет логику своей карты. Остальные задают вопросы. Учитель фиксирует удачные находки.</a:t>
            </a:r>
          </a:p>
          <a:p>
            <a:r>
              <a:rPr lang="ru-RU" b="1" dirty="0"/>
              <a:t>5. Рефлексия</a:t>
            </a:r>
            <a:r>
              <a:rPr lang="ru-RU" dirty="0"/>
              <a:t> (3 мин).</a:t>
            </a:r>
          </a:p>
          <a:p>
            <a:r>
              <a:rPr lang="ru-RU" dirty="0"/>
              <a:t>   Ученики выбирают самую понятную или самую креативную карту. Карты вывешиваются в классе как наглядный материал.</a:t>
            </a:r>
          </a:p>
        </p:txBody>
      </p:sp>
    </p:spTree>
    <p:extLst>
      <p:ext uri="{BB962C8B-B14F-4D97-AF65-F5344CB8AC3E}">
        <p14:creationId xmlns:p14="http://schemas.microsoft.com/office/powerpoint/2010/main" val="1249300009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1005</Words>
  <Application>Microsoft Office PowerPoint</Application>
  <PresentationFormat>Широкоэкранный</PresentationFormat>
  <Paragraphs>92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YS Geo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Теоретическое описание приема</vt:lpstr>
      <vt:lpstr> Практическая значимость </vt:lpstr>
      <vt:lpstr> Практическая значимость 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Учетная запись Майкрософт</cp:lastModifiedBy>
  <cp:revision>5</cp:revision>
  <dcterms:created xsi:type="dcterms:W3CDTF">2024-01-14T08:39:34Z</dcterms:created>
  <dcterms:modified xsi:type="dcterms:W3CDTF">2026-03-31T19:01:08Z</dcterms:modified>
</cp:coreProperties>
</file>